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9667" y="3149600"/>
            <a:ext cx="9328664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9769" y="3467292"/>
            <a:ext cx="16688461" cy="434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15.jpe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2" Type="http://schemas.openxmlformats.org/officeDocument/2006/relationships/image" Target="../media/image7.png"  /><Relationship Id="rId3" Type="http://schemas.openxmlformats.org/officeDocument/2006/relationships/image" Target="../media/image8.jpe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jpe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1838" y="723456"/>
            <a:ext cx="16863060" cy="8839200"/>
          </a:xfrm>
          <a:custGeom>
            <a:avLst/>
            <a:gdLst/>
            <a:ahLst/>
            <a:cxnLst/>
            <a:rect l="l" t="t" r="r" b="b"/>
            <a:pathLst>
              <a:path w="16863060" h="8839200">
                <a:moveTo>
                  <a:pt x="0" y="0"/>
                </a:moveTo>
                <a:lnTo>
                  <a:pt x="16862643" y="0"/>
                </a:lnTo>
                <a:lnTo>
                  <a:pt x="16862643" y="8838783"/>
                </a:lnTo>
                <a:lnTo>
                  <a:pt x="0" y="8838783"/>
                </a:lnTo>
                <a:lnTo>
                  <a:pt x="0" y="0"/>
                </a:lnTo>
                <a:close/>
              </a:path>
            </a:pathLst>
          </a:custGeom>
          <a:solidFill>
            <a:srgbClr val="004BC7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5152" y="3376416"/>
            <a:ext cx="7240905" cy="231775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6000" spc="65"/>
              <a:t>POP</a:t>
            </a:r>
            <a:r>
              <a:rPr dirty="0" sz="6000" spc="-950"/>
              <a:t> </a:t>
            </a:r>
            <a:r>
              <a:rPr dirty="0" sz="6000" spc="-5"/>
              <a:t>MARKET</a:t>
            </a:r>
            <a:endParaRPr sz="6000"/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8000" spc="-90" b="1">
                <a:solidFill>
                  <a:srgbClr val="FFFFFF"/>
                </a:solidFill>
                <a:latin typeface="맑은 고딕"/>
                <a:cs typeface="맑은 고딕"/>
              </a:rPr>
              <a:t>중고거래</a:t>
            </a:r>
            <a:r>
              <a:rPr dirty="0" sz="8000" spc="-1570" b="1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dirty="0" sz="8000" spc="-65" b="1">
                <a:solidFill>
                  <a:srgbClr val="FFFFFF"/>
                </a:solidFill>
                <a:latin typeface="맑은 고딕"/>
                <a:cs typeface="맑은 고딕"/>
              </a:rPr>
              <a:t>플랫폼</a:t>
            </a:r>
            <a:endParaRPr sz="8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5152" y="8777768"/>
            <a:ext cx="727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맑은 고딕"/>
                <a:cs typeface="맑은 고딕"/>
              </a:rPr>
              <a:t>팀</a:t>
            </a:r>
            <a:r>
              <a:rPr dirty="0" sz="1800" spc="-27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맑은 고딕"/>
                <a:cs typeface="맑은 고딕"/>
              </a:rPr>
              <a:t>SSS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4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700774" y="1866638"/>
            <a:ext cx="7286623" cy="5997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6000" y="1971872"/>
            <a:ext cx="86182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5" b="1">
                <a:solidFill>
                  <a:srgbClr val="004BC7"/>
                </a:solidFill>
                <a:latin typeface="맑은 고딕"/>
                <a:cs typeface="맑은 고딕"/>
              </a:rPr>
              <a:t>실시간</a:t>
            </a:r>
            <a:r>
              <a:rPr dirty="0" sz="4000" spc="-76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dirty="0" sz="4000" spc="-76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25" b="1">
                <a:solidFill>
                  <a:srgbClr val="004BC7"/>
                </a:solidFill>
                <a:latin typeface="맑은 고딕"/>
                <a:cs typeface="맑은 고딕"/>
              </a:rPr>
              <a:t>기능(web</a:t>
            </a:r>
            <a:r>
              <a:rPr dirty="0" sz="4000" spc="-76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10" b="1">
                <a:solidFill>
                  <a:srgbClr val="004BC7"/>
                </a:solidFill>
                <a:latin typeface="맑은 고딕"/>
                <a:cs typeface="맑은 고딕"/>
              </a:rPr>
              <a:t>soket</a:t>
            </a:r>
            <a:r>
              <a:rPr dirty="0" sz="4000" spc="-76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390" b="1">
                <a:solidFill>
                  <a:srgbClr val="004BC7"/>
                </a:solidFill>
                <a:latin typeface="맑은 고딕"/>
                <a:cs typeface="맑은 고딕"/>
              </a:rPr>
              <a:t>&amp;</a:t>
            </a:r>
            <a:r>
              <a:rPr dirty="0" sz="4000" spc="-76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stomp)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098797"/>
            <a:ext cx="9237980" cy="4845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54200">
              <a:lnSpc>
                <a:spcPct val="114999"/>
              </a:lnSpc>
              <a:spcBef>
                <a:spcPts val="100"/>
              </a:spcBef>
            </a:pPr>
            <a:r>
              <a:rPr dirty="0" sz="2500" spc="-45">
                <a:solidFill>
                  <a:srgbClr val="004BC7"/>
                </a:solidFill>
                <a:latin typeface="맑은 고딕"/>
                <a:cs typeface="맑은 고딕"/>
              </a:rPr>
              <a:t>websocket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75">
                <a:solidFill>
                  <a:srgbClr val="004BC7"/>
                </a:solidFill>
                <a:latin typeface="맑은 고딕"/>
                <a:cs typeface="맑은 고딕"/>
              </a:rPr>
              <a:t>stomp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시스템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제작에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85">
                <a:solidFill>
                  <a:srgbClr val="004BC7"/>
                </a:solidFill>
                <a:latin typeface="맑은 고딕"/>
                <a:cs typeface="맑은 고딕"/>
              </a:rPr>
              <a:t>사용하였음.  </a:t>
            </a:r>
            <a:r>
              <a:rPr dirty="0" sz="2500" spc="-60">
                <a:solidFill>
                  <a:srgbClr val="004BC7"/>
                </a:solidFill>
                <a:latin typeface="맑은 고딕"/>
                <a:cs typeface="맑은 고딕"/>
              </a:rPr>
              <a:t>websocket에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90">
                <a:solidFill>
                  <a:srgbClr val="004BC7"/>
                </a:solidFill>
                <a:latin typeface="맑은 고딕"/>
                <a:cs typeface="맑은 고딕"/>
              </a:rPr>
              <a:t>stomp를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얹어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사용하는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방식을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채용.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500" spc="-90">
                <a:solidFill>
                  <a:srgbClr val="004BC7"/>
                </a:solidFill>
                <a:latin typeface="맑은 고딕"/>
                <a:cs typeface="맑은 고딕"/>
              </a:rPr>
              <a:t>stomp는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메시지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브로커를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사용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하여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20">
                <a:solidFill>
                  <a:srgbClr val="004BC7"/>
                </a:solidFill>
                <a:latin typeface="맑은 고딕"/>
                <a:cs typeface="맑은 고딕"/>
              </a:rPr>
              <a:t>pub/sub방식으로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500" spc="-155">
                <a:solidFill>
                  <a:srgbClr val="004BC7"/>
                </a:solidFill>
                <a:latin typeface="맑은 고딕"/>
                <a:cs typeface="맑은 고딕"/>
              </a:rPr>
              <a:t>클라이언트와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서버가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쉽게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메시지를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주고받을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있도록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하는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프로토콜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1146810">
              <a:lnSpc>
                <a:spcPct val="114999"/>
              </a:lnSpc>
            </a:pPr>
            <a:r>
              <a:rPr dirty="0" sz="2500" spc="90">
                <a:solidFill>
                  <a:srgbClr val="004BC7"/>
                </a:solidFill>
                <a:latin typeface="맑은 고딕"/>
                <a:cs typeface="맑은 고딕"/>
              </a:rPr>
              <a:t>ex)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채팅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시스템에서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채팅방에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입장하면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방에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있는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사람들끼리  메시지를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주고받음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5715">
              <a:lnSpc>
                <a:spcPct val="114999"/>
              </a:lnSpc>
            </a:pPr>
            <a:r>
              <a:rPr dirty="0" sz="2500" spc="-155">
                <a:solidFill>
                  <a:srgbClr val="004BC7"/>
                </a:solidFill>
                <a:latin typeface="맑은 고딕"/>
                <a:cs typeface="맑은 고딕"/>
              </a:rPr>
              <a:t>프로젝트에서는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물품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각각의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번호를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하나의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방으로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95">
                <a:solidFill>
                  <a:srgbClr val="004BC7"/>
                </a:solidFill>
                <a:latin typeface="맑은 고딕"/>
                <a:cs typeface="맑은 고딕"/>
              </a:rPr>
              <a:t>사용함으로써, 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사용자의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참여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여부에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따라,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현재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최고가를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실시간으로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변경.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17005" y="1863438"/>
            <a:ext cx="6562724" cy="7485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6000" y="1971867"/>
            <a:ext cx="54241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85" b="1">
                <a:solidFill>
                  <a:srgbClr val="004BC7"/>
                </a:solidFill>
                <a:latin typeface="맑은 고딕"/>
                <a:cs typeface="맑은 고딕"/>
              </a:rPr>
              <a:t>My상점</a:t>
            </a:r>
            <a:r>
              <a:rPr dirty="0" sz="4000" spc="-77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정보</a:t>
            </a:r>
            <a:r>
              <a:rPr dirty="0" sz="4000" spc="-77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390" b="1">
                <a:solidFill>
                  <a:srgbClr val="004BC7"/>
                </a:solidFill>
                <a:latin typeface="맑은 고딕"/>
                <a:cs typeface="맑은 고딕"/>
              </a:rPr>
              <a:t>&amp;</a:t>
            </a:r>
            <a:r>
              <a:rPr dirty="0" sz="4000" spc="-77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0" b="1">
                <a:solidFill>
                  <a:srgbClr val="004BC7"/>
                </a:solidFill>
                <a:latin typeface="맑은 고딕"/>
                <a:cs typeface="맑은 고딕"/>
              </a:rPr>
              <a:t>고객센터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467292"/>
            <a:ext cx="9023350" cy="434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현재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5">
                <a:solidFill>
                  <a:srgbClr val="004BC7"/>
                </a:solidFill>
                <a:latin typeface="맑은 고딕"/>
                <a:cs typeface="맑은 고딕"/>
              </a:rPr>
              <a:t>관심상품으로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지정한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상품의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목록을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별도로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가능.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14999"/>
              </a:lnSpc>
            </a:pP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본인이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구매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또는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판매한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물품의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65">
                <a:solidFill>
                  <a:srgbClr val="004BC7"/>
                </a:solidFill>
                <a:latin typeface="맑은 고딕"/>
                <a:cs typeface="맑은 고딕"/>
              </a:rPr>
              <a:t>중,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완료된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내역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가능. 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완료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수취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65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판매자에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대한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리뷰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작성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카카오페이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35">
                <a:solidFill>
                  <a:srgbClr val="004BC7"/>
                </a:solidFill>
                <a:latin typeface="맑은 고딕"/>
                <a:cs typeface="맑은 고딕"/>
              </a:rPr>
              <a:t>API를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결제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시스템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2166620">
              <a:lnSpc>
                <a:spcPct val="114999"/>
              </a:lnSpc>
            </a:pP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개인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회원의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문의사항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작성에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대한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관리자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답변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기능, 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카카오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채널을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빠른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70">
                <a:solidFill>
                  <a:srgbClr val="004BC7"/>
                </a:solidFill>
                <a:latin typeface="맑은 고딕"/>
                <a:cs typeface="맑은 고딕"/>
              </a:rPr>
              <a:t>상담기능.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이메일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문의를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통한,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로그인시의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문의사항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접수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30022" y="5977090"/>
            <a:ext cx="482854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b="1">
                <a:solidFill>
                  <a:srgbClr val="FFFFFF"/>
                </a:solidFill>
                <a:latin typeface="함초롬바탕"/>
                <a:cs typeface="함초롬바탕"/>
              </a:rPr>
              <a:t>192.168.0.122:9090</a:t>
            </a:r>
            <a:endParaRPr sz="42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0507" y="7469334"/>
            <a:ext cx="328739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0110">
              <a:lnSpc>
                <a:spcPct val="125000"/>
              </a:lnSpc>
              <a:spcBef>
                <a:spcPts val="100"/>
              </a:spcBef>
            </a:pPr>
            <a:r>
              <a:rPr dirty="0" sz="2500" spc="-30">
                <a:solidFill>
                  <a:srgbClr val="6BE4E7"/>
                </a:solidFill>
                <a:latin typeface="맑은 고딕"/>
                <a:cs typeface="맑은 고딕"/>
              </a:rPr>
              <a:t>TEAM </a:t>
            </a:r>
            <a:r>
              <a:rPr dirty="0" sz="2500" spc="110">
                <a:solidFill>
                  <a:srgbClr val="6BE4E7"/>
                </a:solidFill>
                <a:latin typeface="맑은 고딕"/>
                <a:cs typeface="맑은 고딕"/>
              </a:rPr>
              <a:t>SSS  </a:t>
            </a:r>
            <a:r>
              <a:rPr dirty="0" sz="2500" spc="50">
                <a:solidFill>
                  <a:srgbClr val="6BE4E7"/>
                </a:solidFill>
                <a:latin typeface="맑은 고딕"/>
                <a:cs typeface="맑은 고딕"/>
              </a:rPr>
              <a:t>PROJECT</a:t>
            </a:r>
            <a:r>
              <a:rPr dirty="0" sz="2500" spc="-500">
                <a:solidFill>
                  <a:srgbClr val="6BE4E7"/>
                </a:solidFill>
                <a:latin typeface="맑은 고딕"/>
                <a:cs typeface="맑은 고딕"/>
              </a:rPr>
              <a:t> </a:t>
            </a:r>
            <a:r>
              <a:rPr dirty="0" sz="2500" spc="25">
                <a:solidFill>
                  <a:srgbClr val="6BE4E7"/>
                </a:solidFill>
                <a:latin typeface="맑은 고딕"/>
                <a:cs typeface="맑은 고딕"/>
              </a:rPr>
              <a:t>POP</a:t>
            </a:r>
            <a:r>
              <a:rPr dirty="0" sz="2500" spc="-500">
                <a:solidFill>
                  <a:srgbClr val="6BE4E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6BE4E7"/>
                </a:solidFill>
                <a:latin typeface="맑은 고딕"/>
                <a:cs typeface="맑은 고딕"/>
              </a:rPr>
              <a:t>MARKET</a:t>
            </a:r>
            <a:endParaRPr sz="25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dirty="0" spc="-960"/>
              <a:t>프로젝트</a:t>
            </a:r>
            <a:r>
              <a:rPr dirty="0" spc="-720"/>
              <a:t> </a:t>
            </a:r>
            <a:r>
              <a:rPr dirty="0" spc="-960"/>
              <a:t>시연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507809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75" b="1">
                <a:solidFill>
                  <a:srgbClr val="004BC7"/>
                </a:solidFill>
                <a:latin typeface="맑은 고딕"/>
                <a:cs typeface="맑은 고딕"/>
              </a:rPr>
              <a:t>프로젝트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후기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2928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24" y="3323640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2" y="3317540"/>
                </a:lnTo>
                <a:lnTo>
                  <a:pt x="1471364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8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3"/>
                </a:lnTo>
                <a:lnTo>
                  <a:pt x="1067735" y="3214302"/>
                </a:lnTo>
                <a:lnTo>
                  <a:pt x="1025447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6"/>
                </a:lnTo>
                <a:lnTo>
                  <a:pt x="471014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1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5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4"/>
                </a:lnTo>
                <a:lnTo>
                  <a:pt x="683" y="1709961"/>
                </a:lnTo>
                <a:lnTo>
                  <a:pt x="0" y="1661804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7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4" y="10794"/>
                </a:lnTo>
                <a:lnTo>
                  <a:pt x="1518432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3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20"/>
                </a:lnTo>
                <a:lnTo>
                  <a:pt x="3322956" y="1709961"/>
                </a:lnTo>
                <a:lnTo>
                  <a:pt x="3320916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3" y="2213055"/>
                </a:lnTo>
                <a:lnTo>
                  <a:pt x="3214302" y="2255905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3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8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1" y="3322956"/>
                </a:lnTo>
                <a:lnTo>
                  <a:pt x="1661824" y="332364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82179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24" y="3323640"/>
                </a:moveTo>
                <a:lnTo>
                  <a:pt x="1613678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8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3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6"/>
                </a:lnTo>
                <a:lnTo>
                  <a:pt x="471013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5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4"/>
                </a:lnTo>
                <a:lnTo>
                  <a:pt x="683" y="1709961"/>
                </a:lnTo>
                <a:lnTo>
                  <a:pt x="0" y="1661782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10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3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8" y="1242315"/>
                </a:lnTo>
                <a:lnTo>
                  <a:pt x="3281249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7" y="1565876"/>
                </a:lnTo>
                <a:lnTo>
                  <a:pt x="3322956" y="1613678"/>
                </a:lnTo>
                <a:lnTo>
                  <a:pt x="3323639" y="1661827"/>
                </a:lnTo>
                <a:lnTo>
                  <a:pt x="3322956" y="1709961"/>
                </a:lnTo>
                <a:lnTo>
                  <a:pt x="3320917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9" y="2036415"/>
                </a:lnTo>
                <a:lnTo>
                  <a:pt x="3270238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3" y="2213055"/>
                </a:lnTo>
                <a:lnTo>
                  <a:pt x="3214302" y="2255905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10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3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8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24" y="332364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551431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24" y="3323640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8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3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9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4" y="2913347"/>
                </a:lnTo>
                <a:lnTo>
                  <a:pt x="535161" y="2883424"/>
                </a:lnTo>
                <a:lnTo>
                  <a:pt x="502668" y="2852626"/>
                </a:lnTo>
                <a:lnTo>
                  <a:pt x="471013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5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4"/>
                </a:lnTo>
                <a:lnTo>
                  <a:pt x="683" y="1709961"/>
                </a:lnTo>
                <a:lnTo>
                  <a:pt x="0" y="1661820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1" y="440215"/>
                </a:lnTo>
                <a:lnTo>
                  <a:pt x="568474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79" y="942627"/>
                </a:lnTo>
                <a:lnTo>
                  <a:pt x="3179456" y="983738"/>
                </a:lnTo>
                <a:lnTo>
                  <a:pt x="3197436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8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2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39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9" y="1661838"/>
                </a:lnTo>
                <a:lnTo>
                  <a:pt x="3322955" y="1709961"/>
                </a:lnTo>
                <a:lnTo>
                  <a:pt x="3320916" y="1757764"/>
                </a:lnTo>
                <a:lnTo>
                  <a:pt x="3317539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2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8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5"/>
                </a:lnTo>
                <a:lnTo>
                  <a:pt x="3197436" y="2298193"/>
                </a:lnTo>
                <a:lnTo>
                  <a:pt x="3179456" y="2339902"/>
                </a:lnTo>
                <a:lnTo>
                  <a:pt x="3160379" y="2381013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50"/>
                </a:lnTo>
                <a:lnTo>
                  <a:pt x="3023918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1"/>
                </a:lnTo>
                <a:lnTo>
                  <a:pt x="2820970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3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8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1" y="3322956"/>
                </a:lnTo>
                <a:lnTo>
                  <a:pt x="1661824" y="332364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12879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6039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12879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8213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248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8213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55138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11732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55138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39627" y="4650202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FFFFFF"/>
                </a:solidFill>
                <a:latin typeface="함초롬바탕"/>
                <a:cs typeface="함초롬바탕"/>
              </a:rPr>
              <a:t>전영</a:t>
            </a:r>
            <a:r>
              <a:rPr dirty="0" sz="2800" spc="65" b="1">
                <a:solidFill>
                  <a:srgbClr val="FFFFFF"/>
                </a:solidFill>
                <a:latin typeface="함초롬바탕"/>
                <a:cs typeface="함초롬바탕"/>
              </a:rPr>
              <a:t>주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8223" y="7185671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8223" y="8128645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08878" y="4650202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FFFFFF"/>
                </a:solidFill>
                <a:latin typeface="함초롬바탕"/>
                <a:cs typeface="함초롬바탕"/>
              </a:rPr>
              <a:t>심윤</a:t>
            </a:r>
            <a:r>
              <a:rPr dirty="0" sz="2800" spc="65" b="1">
                <a:solidFill>
                  <a:srgbClr val="FFFFFF"/>
                </a:solidFill>
                <a:latin typeface="함초롬바탕"/>
                <a:cs typeface="함초롬바탕"/>
              </a:rPr>
              <a:t>호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47474" y="7185671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47474" y="8128645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11777" y="4650202"/>
            <a:ext cx="8032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5" b="1">
                <a:solidFill>
                  <a:srgbClr val="FFFFFF"/>
                </a:solidFill>
                <a:latin typeface="함초롬바탕"/>
                <a:cs typeface="함초롬바탕"/>
              </a:rPr>
              <a:t>권</a:t>
            </a:r>
            <a:r>
              <a:rPr dirty="0" sz="2800" spc="-3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65" b="1">
                <a:solidFill>
                  <a:srgbClr val="FFFFFF"/>
                </a:solidFill>
                <a:latin typeface="함초롬바탕"/>
                <a:cs typeface="함초롬바탕"/>
              </a:rPr>
              <a:t>진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16724" y="7185671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715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16724" y="8128645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715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62271" y="1158562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 h="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7809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75" b="1">
                <a:solidFill>
                  <a:srgbClr val="004BC7"/>
                </a:solidFill>
                <a:latin typeface="맑은 고딕"/>
                <a:cs typeface="맑은 고딕"/>
              </a:rPr>
              <a:t>프로젝트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후기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801" y="3135910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2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6"/>
                </a:lnTo>
                <a:lnTo>
                  <a:pt x="471014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1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4"/>
                </a:lnTo>
                <a:lnTo>
                  <a:pt x="683" y="1709961"/>
                </a:lnTo>
                <a:lnTo>
                  <a:pt x="0" y="1661813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3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40" y="1661820"/>
                </a:lnTo>
                <a:lnTo>
                  <a:pt x="3322956" y="1709961"/>
                </a:lnTo>
                <a:lnTo>
                  <a:pt x="3320916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3" y="2213055"/>
                </a:lnTo>
                <a:lnTo>
                  <a:pt x="3214302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50948" y="3135910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2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6"/>
                </a:lnTo>
                <a:lnTo>
                  <a:pt x="471014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1" y="2614084"/>
                </a:lnTo>
                <a:lnTo>
                  <a:pt x="274451" y="2576950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4"/>
                </a:lnTo>
                <a:lnTo>
                  <a:pt x="683" y="1709961"/>
                </a:lnTo>
                <a:lnTo>
                  <a:pt x="0" y="1661820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1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40" y="1661820"/>
                </a:lnTo>
                <a:lnTo>
                  <a:pt x="3322956" y="1709961"/>
                </a:lnTo>
                <a:lnTo>
                  <a:pt x="3320916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2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94752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42265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94752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50899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011251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50899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21500" y="4650201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FFFFFF"/>
                </a:solidFill>
                <a:latin typeface="함초롬바탕"/>
                <a:cs typeface="함초롬바탕"/>
              </a:rPr>
              <a:t>임장</a:t>
            </a:r>
            <a:r>
              <a:rPr dirty="0" sz="2800" spc="65" b="1">
                <a:solidFill>
                  <a:srgbClr val="FFFFFF"/>
                </a:solidFill>
                <a:latin typeface="함초롬바탕"/>
                <a:cs typeface="함초롬바탕"/>
              </a:rPr>
              <a:t>순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0713" y="7185670"/>
            <a:ext cx="315214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14599"/>
              </a:lnSpc>
              <a:spcBef>
                <a:spcPts val="100"/>
              </a:spcBef>
            </a:pP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팀원들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덕분에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파이널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70">
                <a:solidFill>
                  <a:srgbClr val="000D64"/>
                </a:solidFill>
                <a:latin typeface="함초롬바탕"/>
                <a:cs typeface="함초롬바탕"/>
              </a:rPr>
              <a:t>프로젝트를 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재미있게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진행할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35">
                <a:solidFill>
                  <a:srgbClr val="000D64"/>
                </a:solidFill>
                <a:latin typeface="함초롬바탕"/>
                <a:cs typeface="함초롬바탕"/>
              </a:rPr>
              <a:t>수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0">
                <a:solidFill>
                  <a:srgbClr val="000D64"/>
                </a:solidFill>
                <a:latin typeface="함초롬바탕"/>
                <a:cs typeface="함초롬바탕"/>
              </a:rPr>
              <a:t>있었습니다.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2765" y="8128644"/>
            <a:ext cx="3648075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715">
              <a:lnSpc>
                <a:spcPct val="114599"/>
              </a:lnSpc>
              <a:spcBef>
                <a:spcPts val="100"/>
              </a:spcBef>
            </a:pPr>
            <a:r>
              <a:rPr dirty="0" sz="1800" spc="-75">
                <a:solidFill>
                  <a:srgbClr val="000D64"/>
                </a:solidFill>
                <a:latin typeface="함초롬바탕"/>
                <a:cs typeface="함초롬바탕"/>
              </a:rPr>
              <a:t>aws를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사용한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배포를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해보고</a:t>
            </a:r>
            <a:r>
              <a:rPr dirty="0" sz="1800" spc="-21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55">
                <a:solidFill>
                  <a:srgbClr val="000D64"/>
                </a:solidFill>
                <a:latin typeface="함초롬바탕"/>
                <a:cs typeface="함초롬바탕"/>
              </a:rPr>
              <a:t>싶었지만,  </a:t>
            </a:r>
            <a:r>
              <a:rPr dirty="0" sz="1800" spc="-65">
                <a:solidFill>
                  <a:srgbClr val="000D64"/>
                </a:solidFill>
                <a:latin typeface="함초롬바탕"/>
                <a:cs typeface="함초롬바탕"/>
              </a:rPr>
              <a:t>웹소켓 사용과의 충돌로 사용하지  못한것이 아쉽다고</a:t>
            </a:r>
            <a:r>
              <a:rPr dirty="0" sz="1800" spc="-345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dirty="0" sz="1800" spc="-60">
                <a:solidFill>
                  <a:srgbClr val="000D64"/>
                </a:solidFill>
                <a:latin typeface="함초롬바탕"/>
                <a:cs typeface="함초롬바탕"/>
              </a:rPr>
              <a:t>생각됩니다.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77647" y="4650201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FFFFFF"/>
                </a:solidFill>
                <a:latin typeface="함초롬바탕"/>
                <a:cs typeface="함초롬바탕"/>
              </a:rPr>
              <a:t>양영</a:t>
            </a:r>
            <a:r>
              <a:rPr dirty="0" sz="2800" spc="65" b="1">
                <a:solidFill>
                  <a:srgbClr val="FFFFFF"/>
                </a:solidFill>
                <a:latin typeface="함초롬바탕"/>
                <a:cs typeface="함초롬바탕"/>
              </a:rPr>
              <a:t>준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16242" y="7185670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16242" y="8128644"/>
            <a:ext cx="1793239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14599"/>
              </a:lnSpc>
              <a:spcBef>
                <a:spcPts val="100"/>
              </a:spcBef>
            </a:pPr>
            <a:r>
              <a:rPr dirty="0" sz="1800" spc="-110">
                <a:solidFill>
                  <a:srgbClr val="000D64"/>
                </a:solidFill>
                <a:latin typeface="맑은 고딕"/>
                <a:cs typeface="맑은 고딕"/>
              </a:rPr>
              <a:t>전달하려는</a:t>
            </a:r>
            <a:r>
              <a:rPr dirty="0" sz="1800" spc="-3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내용을  설명해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주세요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62271" y="1158561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 h="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"/>
            <a:ext cx="18287999" cy="4723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8819" y="8100831"/>
            <a:ext cx="6000750" cy="1574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</a:rPr>
              <a:t>감사합니다</a:t>
            </a:r>
            <a:endParaRPr sz="2400"/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7500" spc="204" b="1">
                <a:latin typeface="Tahoma"/>
                <a:cs typeface="Tahoma"/>
              </a:rPr>
              <a:t>THANK</a:t>
            </a:r>
            <a:r>
              <a:rPr dirty="0" sz="7500" spc="-30" b="1">
                <a:latin typeface="Tahoma"/>
                <a:cs typeface="Tahoma"/>
              </a:rPr>
              <a:t> </a:t>
            </a:r>
            <a:r>
              <a:rPr dirty="0" sz="7500" spc="300" b="1">
                <a:latin typeface="Tahoma"/>
                <a:cs typeface="Tahoma"/>
              </a:rPr>
              <a:t>YOU</a:t>
            </a:r>
            <a:endParaRPr sz="7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2742" y="2041686"/>
            <a:ext cx="6353174" cy="743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95201" y="2966626"/>
            <a:ext cx="2893695" cy="5283200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464184" indent="-451484">
              <a:lnSpc>
                <a:spcPct val="100000"/>
              </a:lnSpc>
              <a:spcBef>
                <a:spcPts val="1675"/>
              </a:spcBef>
              <a:buAutoNum type="arabicPeriod"/>
              <a:tabLst>
                <a:tab pos="464820" algn="l"/>
              </a:tabLst>
            </a:pP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팀원</a:t>
            </a:r>
            <a:r>
              <a:rPr dirty="0" sz="3000" spc="-56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소개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기획</a:t>
            </a:r>
            <a:r>
              <a:rPr dirty="0" sz="3000" spc="-56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의도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dirty="0" sz="3000" spc="0">
                <a:solidFill>
                  <a:srgbClr val="000D64"/>
                </a:solidFill>
                <a:latin typeface="맑은 고딕"/>
                <a:cs typeface="맑은 고딕"/>
              </a:rPr>
              <a:t>Database</a:t>
            </a:r>
            <a:r>
              <a:rPr dirty="0" sz="3000" spc="-55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80">
                <a:solidFill>
                  <a:srgbClr val="000D64"/>
                </a:solidFill>
                <a:latin typeface="맑은 고딕"/>
                <a:cs typeface="맑은 고딕"/>
              </a:rPr>
              <a:t>ERD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적용</a:t>
            </a:r>
            <a:r>
              <a:rPr dirty="0" sz="3000" spc="-56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기술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주요</a:t>
            </a:r>
            <a:r>
              <a:rPr dirty="0" sz="3000" spc="-56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dirty="0" sz="3000" spc="-145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dirty="0" sz="3000" spc="-56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시연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dirty="0" sz="3000" spc="-145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dirty="0" sz="3000" spc="-56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25">
                <a:solidFill>
                  <a:srgbClr val="000D64"/>
                </a:solidFill>
                <a:latin typeface="맑은 고딕"/>
                <a:cs typeface="맑은 고딕"/>
              </a:rPr>
              <a:t>후기</a:t>
            </a:r>
            <a:endParaRPr sz="3000">
              <a:latin typeface="맑은 고딕"/>
              <a:cs typeface="맑은 고딕"/>
            </a:endParaRPr>
          </a:p>
          <a:p>
            <a:pPr marL="381000" indent="-368300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381635" algn="l"/>
              </a:tabLst>
            </a:pPr>
            <a:r>
              <a:rPr dirty="0" sz="3000" spc="-160">
                <a:solidFill>
                  <a:srgbClr val="000D64"/>
                </a:solidFill>
                <a:latin typeface="맑은 고딕"/>
                <a:cs typeface="맑은 고딕"/>
              </a:rPr>
              <a:t>Q </a:t>
            </a:r>
            <a:r>
              <a:rPr dirty="0" sz="3000" spc="-470">
                <a:solidFill>
                  <a:srgbClr val="000D64"/>
                </a:solidFill>
                <a:latin typeface="맑은 고딕"/>
                <a:cs typeface="맑은 고딕"/>
              </a:rPr>
              <a:t>&amp;</a:t>
            </a:r>
            <a:r>
              <a:rPr dirty="0" sz="3000" spc="-8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3000" spc="-15">
                <a:solidFill>
                  <a:srgbClr val="000D64"/>
                </a:solidFill>
                <a:latin typeface="맑은 고딕"/>
                <a:cs typeface="맑은 고딕"/>
              </a:rPr>
              <a:t>A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9769" y="557974"/>
            <a:ext cx="381635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605">
                <a:solidFill>
                  <a:srgbClr val="004BC7"/>
                </a:solidFill>
              </a:rPr>
              <a:t>발표</a:t>
            </a:r>
            <a:r>
              <a:rPr dirty="0" sz="7500" spc="-480">
                <a:solidFill>
                  <a:srgbClr val="004BC7"/>
                </a:solidFill>
              </a:rPr>
              <a:t> </a:t>
            </a:r>
            <a:r>
              <a:rPr dirty="0" sz="7500" spc="-605">
                <a:solidFill>
                  <a:srgbClr val="004BC7"/>
                </a:solidFill>
              </a:rPr>
              <a:t>순서</a:t>
            </a:r>
            <a:endParaRPr sz="7500"/>
          </a:p>
        </p:txBody>
      </p:sp>
      <p:sp>
        <p:nvSpPr>
          <p:cNvPr id="5" name="object 5"/>
          <p:cNvSpPr/>
          <p:nvPr/>
        </p:nvSpPr>
        <p:spPr>
          <a:xfrm>
            <a:off x="5221400" y="1158563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팀원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소개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2928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24" y="3323640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2" y="3317540"/>
                </a:lnTo>
                <a:lnTo>
                  <a:pt x="1471364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8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3"/>
                </a:lnTo>
                <a:lnTo>
                  <a:pt x="1067735" y="3214302"/>
                </a:lnTo>
                <a:lnTo>
                  <a:pt x="1025447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6"/>
                </a:lnTo>
                <a:lnTo>
                  <a:pt x="471014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1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5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4"/>
                </a:lnTo>
                <a:lnTo>
                  <a:pt x="683" y="1709961"/>
                </a:lnTo>
                <a:lnTo>
                  <a:pt x="0" y="1661804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7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4" y="10794"/>
                </a:lnTo>
                <a:lnTo>
                  <a:pt x="1518432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3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20"/>
                </a:lnTo>
                <a:lnTo>
                  <a:pt x="3322956" y="1709961"/>
                </a:lnTo>
                <a:lnTo>
                  <a:pt x="3320916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3" y="2213055"/>
                </a:lnTo>
                <a:lnTo>
                  <a:pt x="3214302" y="2255905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3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8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1" y="3322956"/>
                </a:lnTo>
                <a:lnTo>
                  <a:pt x="1661824" y="332364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82179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24" y="3323640"/>
                </a:moveTo>
                <a:lnTo>
                  <a:pt x="1613678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8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3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6"/>
                </a:lnTo>
                <a:lnTo>
                  <a:pt x="471013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5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4"/>
                </a:lnTo>
                <a:lnTo>
                  <a:pt x="683" y="1709961"/>
                </a:lnTo>
                <a:lnTo>
                  <a:pt x="0" y="1661782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10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3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8" y="1242315"/>
                </a:lnTo>
                <a:lnTo>
                  <a:pt x="3281249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7" y="1565876"/>
                </a:lnTo>
                <a:lnTo>
                  <a:pt x="3322956" y="1613678"/>
                </a:lnTo>
                <a:lnTo>
                  <a:pt x="3323639" y="1661827"/>
                </a:lnTo>
                <a:lnTo>
                  <a:pt x="3322956" y="1709961"/>
                </a:lnTo>
                <a:lnTo>
                  <a:pt x="3320917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9" y="2036415"/>
                </a:lnTo>
                <a:lnTo>
                  <a:pt x="3270238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3" y="2213055"/>
                </a:lnTo>
                <a:lnTo>
                  <a:pt x="3214302" y="2255905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10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3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8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24" y="332364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551431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24" y="3323640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8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3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9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4" y="2913347"/>
                </a:lnTo>
                <a:lnTo>
                  <a:pt x="535161" y="2883424"/>
                </a:lnTo>
                <a:lnTo>
                  <a:pt x="502668" y="2852626"/>
                </a:lnTo>
                <a:lnTo>
                  <a:pt x="471013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5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4"/>
                </a:lnTo>
                <a:lnTo>
                  <a:pt x="683" y="1709961"/>
                </a:lnTo>
                <a:lnTo>
                  <a:pt x="0" y="1661820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1" y="440215"/>
                </a:lnTo>
                <a:lnTo>
                  <a:pt x="568474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79" y="942627"/>
                </a:lnTo>
                <a:lnTo>
                  <a:pt x="3179456" y="983738"/>
                </a:lnTo>
                <a:lnTo>
                  <a:pt x="3197436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8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2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39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9" y="1661838"/>
                </a:lnTo>
                <a:lnTo>
                  <a:pt x="3322955" y="1709961"/>
                </a:lnTo>
                <a:lnTo>
                  <a:pt x="3320916" y="1757764"/>
                </a:lnTo>
                <a:lnTo>
                  <a:pt x="3317539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2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8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5"/>
                </a:lnTo>
                <a:lnTo>
                  <a:pt x="3197436" y="2298193"/>
                </a:lnTo>
                <a:lnTo>
                  <a:pt x="3179456" y="2339902"/>
                </a:lnTo>
                <a:lnTo>
                  <a:pt x="3160379" y="2381013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50"/>
                </a:lnTo>
                <a:lnTo>
                  <a:pt x="3023918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1"/>
                </a:lnTo>
                <a:lnTo>
                  <a:pt x="2820970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3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8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1" y="3322956"/>
                </a:lnTo>
                <a:lnTo>
                  <a:pt x="1661824" y="332364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12879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6039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12879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8213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248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8213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55138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11732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55138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39627" y="4650202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 b="1">
                <a:solidFill>
                  <a:srgbClr val="FFFFFF"/>
                </a:solidFill>
                <a:latin typeface="맑은 고딕"/>
                <a:cs typeface="맑은 고딕"/>
              </a:rPr>
              <a:t>전영</a:t>
            </a:r>
            <a:r>
              <a:rPr dirty="0" sz="2800" spc="-15" b="1">
                <a:solidFill>
                  <a:srgbClr val="FFFFFF"/>
                </a:solidFill>
                <a:latin typeface="맑은 고딕"/>
                <a:cs typeface="맑은 고딕"/>
              </a:rPr>
              <a:t>주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9192" y="7185671"/>
            <a:ext cx="247142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회원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dirty="0" sz="1800" spc="7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회원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별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상점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기능  </a:t>
            </a:r>
            <a:r>
              <a:rPr dirty="0" sz="1800" spc="-15">
                <a:solidFill>
                  <a:srgbClr val="000D64"/>
                </a:solidFill>
                <a:latin typeface="맑은 고딕"/>
                <a:cs typeface="맑은 고딕"/>
              </a:rPr>
              <a:t>Kakao </a:t>
            </a:r>
            <a:r>
              <a:rPr dirty="0" sz="1800" spc="-55">
                <a:solidFill>
                  <a:srgbClr val="000D64"/>
                </a:solidFill>
                <a:latin typeface="맑은 고딕"/>
                <a:cs typeface="맑은 고딕"/>
              </a:rPr>
              <a:t>Login을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통한  </a:t>
            </a:r>
            <a:r>
              <a:rPr dirty="0" sz="1800" spc="-114">
                <a:solidFill>
                  <a:srgbClr val="000D64"/>
                </a:solidFill>
                <a:latin typeface="맑은 고딕"/>
                <a:cs typeface="맑은 고딕"/>
              </a:rPr>
              <a:t>로그인/로그아웃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2191" y="8482976"/>
            <a:ext cx="2585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개인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관리자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쪽지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08878" y="4650202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 b="1">
                <a:solidFill>
                  <a:srgbClr val="FFFFFF"/>
                </a:solidFill>
                <a:latin typeface="맑은 고딕"/>
                <a:cs typeface="맑은 고딕"/>
              </a:rPr>
              <a:t>심윤</a:t>
            </a:r>
            <a:r>
              <a:rPr dirty="0" sz="2800" spc="-15" b="1">
                <a:solidFill>
                  <a:srgbClr val="FFFFFF"/>
                </a:solidFill>
                <a:latin typeface="맑은 고딕"/>
                <a:cs typeface="맑은 고딕"/>
              </a:rPr>
              <a:t>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3073" y="7185671"/>
            <a:ext cx="263207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0" marR="5080" indent="-419734">
              <a:lnSpc>
                <a:spcPct val="114599"/>
              </a:lnSpc>
              <a:spcBef>
                <a:spcPts val="100"/>
              </a:spcBef>
            </a:pP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websoket&amp;stomp를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사용한  실시간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경매</a:t>
            </a:r>
            <a:r>
              <a:rPr dirty="0" sz="1800" spc="-48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90597" y="8128645"/>
            <a:ext cx="230695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0550" marR="5080" indent="-578485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000D64"/>
                </a:solidFill>
                <a:latin typeface="맑은 고딕"/>
                <a:cs typeface="맑은 고딕"/>
              </a:rPr>
              <a:t>KakaoPay</a:t>
            </a:r>
            <a:r>
              <a:rPr dirty="0" sz="1800" spc="-31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25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dirty="0" sz="1800" spc="-31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활용한 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결제</a:t>
            </a:r>
            <a:r>
              <a:rPr dirty="0" sz="1800" spc="-29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11777" y="4650202"/>
            <a:ext cx="8032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solidFill>
                  <a:srgbClr val="FFFFFF"/>
                </a:solidFill>
                <a:latin typeface="맑은 고딕"/>
                <a:cs typeface="맑은 고딕"/>
              </a:rPr>
              <a:t>권</a:t>
            </a:r>
            <a:r>
              <a:rPr dirty="0" sz="2800" spc="-525" b="1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dirty="0" sz="2800" spc="-15" b="1">
                <a:solidFill>
                  <a:srgbClr val="FFFFFF"/>
                </a:solidFill>
                <a:latin typeface="맑은 고딕"/>
                <a:cs typeface="맑은 고딕"/>
              </a:rPr>
              <a:t>진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71257" y="7185671"/>
            <a:ext cx="308419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05" marR="5715" indent="-167640">
              <a:lnSpc>
                <a:spcPct val="114599"/>
              </a:lnSpc>
              <a:spcBef>
                <a:spcPts val="100"/>
              </a:spcBef>
            </a:pPr>
            <a:r>
              <a:rPr dirty="0" sz="1800" spc="-15">
                <a:solidFill>
                  <a:srgbClr val="000D64"/>
                </a:solidFill>
                <a:latin typeface="맑은 고딕"/>
                <a:cs typeface="맑은 고딕"/>
              </a:rPr>
              <a:t>Kakao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지도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325">
                <a:solidFill>
                  <a:srgbClr val="000D64"/>
                </a:solidFill>
                <a:latin typeface="맑은 고딕"/>
                <a:cs typeface="맑은 고딕"/>
              </a:rPr>
              <a:t>&amp;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채널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25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활용한  고객센터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공지사항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12519" y="8128645"/>
            <a:ext cx="240157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7540" marR="5080" indent="-625475">
              <a:lnSpc>
                <a:spcPct val="114599"/>
              </a:lnSpc>
              <a:spcBef>
                <a:spcPts val="100"/>
              </a:spcBef>
            </a:pPr>
            <a:r>
              <a:rPr dirty="0" sz="1800" spc="50">
                <a:solidFill>
                  <a:srgbClr val="000D64"/>
                </a:solidFill>
                <a:latin typeface="맑은 고딕"/>
                <a:cs typeface="맑은 고딕"/>
              </a:rPr>
              <a:t>Java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30">
                <a:solidFill>
                  <a:srgbClr val="000D64"/>
                </a:solidFill>
                <a:latin typeface="맑은 고딕"/>
                <a:cs typeface="맑은 고딕"/>
              </a:rPr>
              <a:t>Mail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30">
                <a:solidFill>
                  <a:srgbClr val="000D64"/>
                </a:solidFill>
                <a:latin typeface="맑은 고딕"/>
                <a:cs typeface="맑은 고딕"/>
              </a:rPr>
              <a:t>Sender를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통한 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이메일</a:t>
            </a:r>
            <a:r>
              <a:rPr dirty="0" sz="1800" spc="-29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문의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팀원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소개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801" y="3135910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2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6"/>
                </a:lnTo>
                <a:lnTo>
                  <a:pt x="471014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1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4"/>
                </a:lnTo>
                <a:lnTo>
                  <a:pt x="683" y="1709961"/>
                </a:lnTo>
                <a:lnTo>
                  <a:pt x="0" y="1661813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3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40" y="1661820"/>
                </a:lnTo>
                <a:lnTo>
                  <a:pt x="3322956" y="1709961"/>
                </a:lnTo>
                <a:lnTo>
                  <a:pt x="3320916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3" y="2213055"/>
                </a:lnTo>
                <a:lnTo>
                  <a:pt x="3214302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50948" y="3135910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2"/>
                </a:lnTo>
                <a:lnTo>
                  <a:pt x="1067735" y="3214302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5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9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6"/>
                </a:lnTo>
                <a:lnTo>
                  <a:pt x="471014" y="2820971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2"/>
                </a:lnTo>
                <a:lnTo>
                  <a:pt x="299721" y="2614084"/>
                </a:lnTo>
                <a:lnTo>
                  <a:pt x="274451" y="2576950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3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4"/>
                </a:lnTo>
                <a:lnTo>
                  <a:pt x="683" y="1709961"/>
                </a:lnTo>
                <a:lnTo>
                  <a:pt x="0" y="1661820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1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7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7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5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2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40" y="1661820"/>
                </a:lnTo>
                <a:lnTo>
                  <a:pt x="3322956" y="1709961"/>
                </a:lnTo>
                <a:lnTo>
                  <a:pt x="3320916" y="1757764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2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3"/>
                </a:lnTo>
                <a:lnTo>
                  <a:pt x="3140225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2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1"/>
                </a:lnTo>
                <a:lnTo>
                  <a:pt x="2820971" y="2852626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9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5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2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94752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42265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94752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50899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011251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50899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 h="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21500" y="4650201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 b="1">
                <a:solidFill>
                  <a:srgbClr val="FFFFFF"/>
                </a:solidFill>
                <a:latin typeface="맑은 고딕"/>
                <a:cs typeface="맑은 고딕"/>
              </a:rPr>
              <a:t>임장</a:t>
            </a:r>
            <a:r>
              <a:rPr dirty="0" sz="2800" spc="-15" b="1">
                <a:solidFill>
                  <a:srgbClr val="FFFFFF"/>
                </a:solidFill>
                <a:latin typeface="맑은 고딕"/>
                <a:cs typeface="맑은 고딕"/>
              </a:rPr>
              <a:t>순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9613" y="7185670"/>
            <a:ext cx="239395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2875">
              <a:lnSpc>
                <a:spcPct val="114599"/>
              </a:lnSpc>
              <a:spcBef>
                <a:spcPts val="100"/>
              </a:spcBef>
            </a:pP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전반적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거래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시스템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및  </a:t>
            </a:r>
            <a:r>
              <a:rPr dirty="0" sz="1800" spc="-35">
                <a:solidFill>
                  <a:srgbClr val="000D64"/>
                </a:solidFill>
                <a:latin typeface="맑은 고딕"/>
                <a:cs typeface="맑은 고딕"/>
              </a:rPr>
              <a:t>중고품,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경매품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검색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4331" y="8128644"/>
            <a:ext cx="308483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0410" marR="5080" indent="-728345">
              <a:lnSpc>
                <a:spcPct val="114599"/>
              </a:lnSpc>
              <a:spcBef>
                <a:spcPts val="100"/>
              </a:spcBef>
            </a:pPr>
            <a:r>
              <a:rPr dirty="0" sz="1800" spc="-35">
                <a:solidFill>
                  <a:srgbClr val="000D64"/>
                </a:solidFill>
                <a:latin typeface="맑은 고딕"/>
                <a:cs typeface="맑은 고딕"/>
              </a:rPr>
              <a:t>coolsms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25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통한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회원가입</a:t>
            </a:r>
            <a:r>
              <a:rPr dirty="0" sz="1800" spc="-30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시 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핸드폰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인증</a:t>
            </a:r>
            <a:r>
              <a:rPr dirty="0" sz="1800" spc="-47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77647" y="4650201"/>
            <a:ext cx="1070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 b="1">
                <a:solidFill>
                  <a:srgbClr val="FFFFFF"/>
                </a:solidFill>
                <a:latin typeface="맑은 고딕"/>
                <a:cs typeface="맑은 고딕"/>
              </a:rPr>
              <a:t>양영</a:t>
            </a:r>
            <a:r>
              <a:rPr dirty="0" sz="2800" spc="-15" b="1">
                <a:solidFill>
                  <a:srgbClr val="FFFFFF"/>
                </a:solidFill>
                <a:latin typeface="맑은 고딕"/>
                <a:cs typeface="맑은 고딕"/>
              </a:rPr>
              <a:t>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7218" y="7185670"/>
            <a:ext cx="232156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0220" marR="5715" indent="-478155">
              <a:lnSpc>
                <a:spcPct val="114599"/>
              </a:lnSpc>
              <a:spcBef>
                <a:spcPts val="100"/>
              </a:spcBef>
            </a:pP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커뮤니티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게시글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작성</a:t>
            </a:r>
            <a:r>
              <a:rPr dirty="0" sz="1800" spc="-31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및 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수정 삭제</a:t>
            </a:r>
            <a:r>
              <a:rPr dirty="0" sz="1800" spc="-49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97924" y="8128644"/>
            <a:ext cx="203009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960" marR="5715" indent="-175895">
              <a:lnSpc>
                <a:spcPct val="114599"/>
              </a:lnSpc>
              <a:spcBef>
                <a:spcPts val="100"/>
              </a:spcBef>
            </a:pPr>
            <a:r>
              <a:rPr dirty="0" sz="1800" spc="-15">
                <a:solidFill>
                  <a:srgbClr val="000D64"/>
                </a:solidFill>
                <a:latin typeface="맑은 고딕"/>
                <a:cs typeface="맑은 고딕"/>
              </a:rPr>
              <a:t>ajax를</a:t>
            </a:r>
            <a:r>
              <a:rPr dirty="0" sz="1800" spc="-53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105">
                <a:solidFill>
                  <a:srgbClr val="000D64"/>
                </a:solidFill>
                <a:latin typeface="맑은 고딕"/>
                <a:cs typeface="맑은 고딕"/>
              </a:rPr>
              <a:t>활용한 실시간 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댓글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작성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75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dirty="0" sz="1800" spc="-30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1800" spc="-95">
                <a:solidFill>
                  <a:srgbClr val="000D64"/>
                </a:solidFill>
                <a:latin typeface="맑은 고딕"/>
                <a:cs typeface="맑은 고딕"/>
              </a:rPr>
              <a:t>관리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1400" y="1158561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866" y="3855187"/>
            <a:ext cx="3354901" cy="3354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66548" y="3855187"/>
            <a:ext cx="3354901" cy="3354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520217" y="3855187"/>
            <a:ext cx="3354901" cy="3354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기획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의도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1400" y="1158564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17152" y="7670397"/>
            <a:ext cx="333565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5" b="1">
                <a:solidFill>
                  <a:srgbClr val="004BC7"/>
                </a:solidFill>
                <a:latin typeface="맑은 고딕"/>
                <a:cs typeface="맑은 고딕"/>
              </a:rPr>
              <a:t>중고거래</a:t>
            </a:r>
            <a:r>
              <a:rPr dirty="0" sz="2800" spc="-484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30" b="1">
                <a:solidFill>
                  <a:srgbClr val="004BC7"/>
                </a:solidFill>
                <a:latin typeface="맑은 고딕"/>
                <a:cs typeface="맑은 고딕"/>
              </a:rPr>
              <a:t>관심도</a:t>
            </a:r>
            <a:r>
              <a:rPr dirty="0" sz="2800" spc="-484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1078" y="7670397"/>
            <a:ext cx="2985770" cy="87121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47955" marR="5715" indent="-135890">
              <a:lnSpc>
                <a:spcPts val="3300"/>
              </a:lnSpc>
              <a:spcBef>
                <a:spcPts val="260"/>
              </a:spcBef>
            </a:pP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dirty="0" sz="2800" spc="-484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35" b="1">
                <a:solidFill>
                  <a:srgbClr val="004BC7"/>
                </a:solidFill>
                <a:latin typeface="맑은 고딕"/>
                <a:cs typeface="맑은 고딕"/>
              </a:rPr>
              <a:t>시스템을</a:t>
            </a:r>
            <a:r>
              <a:rPr dirty="0" sz="2800" spc="-484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통한  </a:t>
            </a:r>
            <a:r>
              <a:rPr dirty="0" sz="2800" spc="-30" b="1">
                <a:solidFill>
                  <a:srgbClr val="004BC7"/>
                </a:solidFill>
                <a:latin typeface="맑은 고딕"/>
                <a:cs typeface="맑은 고딕"/>
              </a:rPr>
              <a:t>합리적</a:t>
            </a:r>
            <a:r>
              <a:rPr dirty="0" sz="2800" spc="-459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가격</a:t>
            </a:r>
            <a:r>
              <a:rPr dirty="0" sz="2800" spc="-459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책정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9472" y="7670397"/>
            <a:ext cx="26365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 b="1">
                <a:solidFill>
                  <a:srgbClr val="004BC7"/>
                </a:solidFill>
                <a:latin typeface="맑은 고딕"/>
                <a:cs typeface="맑은 고딕"/>
              </a:rPr>
              <a:t>온라인</a:t>
            </a:r>
            <a:r>
              <a:rPr dirty="0" sz="2800" spc="-48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사기</a:t>
            </a:r>
            <a:r>
              <a:rPr dirty="0" sz="2800" spc="-48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800" spc="-20" b="1">
                <a:solidFill>
                  <a:srgbClr val="004BC7"/>
                </a:solidFill>
                <a:latin typeface="맑은 고딕"/>
                <a:cs typeface="맑은 고딕"/>
              </a:rPr>
              <a:t>예방</a:t>
            </a:r>
            <a:endParaRPr sz="2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4126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5" b="1">
                <a:solidFill>
                  <a:srgbClr val="004BC7"/>
                </a:solidFill>
                <a:latin typeface="맑은 고딕"/>
                <a:cs typeface="맑은 고딕"/>
              </a:rPr>
              <a:t>Databas</a:t>
            </a:r>
            <a:r>
              <a:rPr dirty="0" sz="6500" spc="-127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225" b="1">
                <a:solidFill>
                  <a:srgbClr val="004BC7"/>
                </a:solidFill>
                <a:latin typeface="맑은 고딕"/>
                <a:cs typeface="맑은 고딕"/>
              </a:rPr>
              <a:t>ERD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62271" y="1158562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 h="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45140" y="2235432"/>
            <a:ext cx="13449124" cy="757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208605" y="9426901"/>
            <a:ext cx="30543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5">
                <a:solidFill>
                  <a:srgbClr val="000D64"/>
                </a:solidFill>
                <a:latin typeface="맑은 고딕"/>
                <a:cs typeface="맑은 고딕"/>
              </a:rPr>
              <a:t>총</a:t>
            </a:r>
            <a:r>
              <a:rPr dirty="0" sz="2400" spc="-39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2400" spc="-90">
                <a:solidFill>
                  <a:srgbClr val="000D64"/>
                </a:solidFill>
                <a:latin typeface="맑은 고딕"/>
                <a:cs typeface="맑은 고딕"/>
              </a:rPr>
              <a:t>15개의</a:t>
            </a:r>
            <a:r>
              <a:rPr dirty="0" sz="2400" spc="-39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2400" spc="-30">
                <a:solidFill>
                  <a:srgbClr val="000D64"/>
                </a:solidFill>
                <a:latin typeface="맑은 고딕"/>
                <a:cs typeface="맑은 고딕"/>
              </a:rPr>
              <a:t>Table</a:t>
            </a:r>
            <a:r>
              <a:rPr dirty="0" sz="2400" spc="-39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2400" spc="-95">
                <a:solidFill>
                  <a:srgbClr val="000D64"/>
                </a:solidFill>
                <a:latin typeface="맑은 고딕"/>
                <a:cs typeface="맑은 고딕"/>
              </a:rPr>
              <a:t>을</a:t>
            </a:r>
            <a:r>
              <a:rPr dirty="0" sz="2400" spc="-395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dirty="0" sz="2400" spc="-125">
                <a:solidFill>
                  <a:srgbClr val="000D64"/>
                </a:solidFill>
                <a:latin typeface="맑은 고딕"/>
                <a:cs typeface="맑은 고딕"/>
              </a:rPr>
              <a:t>사용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적용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기술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3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66623" y="2525819"/>
            <a:ext cx="2838783" cy="1809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64795" y="2585558"/>
            <a:ext cx="2606878" cy="1625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16078" y="2525819"/>
            <a:ext cx="2886074" cy="1809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66246" y="2517318"/>
            <a:ext cx="1809749" cy="1809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30171" y="2516542"/>
            <a:ext cx="3752849" cy="1809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88289" y="7287238"/>
            <a:ext cx="3619499" cy="1809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52729" y="7533714"/>
            <a:ext cx="3892152" cy="1252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88289" y="4901370"/>
            <a:ext cx="4210049" cy="18097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91058" y="5412701"/>
            <a:ext cx="4321429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979049" y="5348280"/>
            <a:ext cx="3771899" cy="952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70167" y="7445498"/>
            <a:ext cx="1809749" cy="18097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23770" y="7445498"/>
            <a:ext cx="1809749" cy="18097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00900" y="3259001"/>
            <a:ext cx="5474215" cy="446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6000" y="1971866"/>
            <a:ext cx="800544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회원</a:t>
            </a:r>
            <a:r>
              <a:rPr dirty="0" sz="4000" spc="-76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35" b="1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dirty="0" sz="4000" spc="-76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75" b="1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4000" spc="-76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35" b="1">
                <a:solidFill>
                  <a:srgbClr val="004BC7"/>
                </a:solidFill>
                <a:latin typeface="맑은 고딕"/>
                <a:cs typeface="맑은 고딕"/>
              </a:rPr>
              <a:t>조회수</a:t>
            </a:r>
            <a:r>
              <a:rPr dirty="0" sz="4000" spc="-76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30" b="1">
                <a:solidFill>
                  <a:srgbClr val="004BC7"/>
                </a:solidFill>
                <a:latin typeface="맑은 고딕"/>
                <a:cs typeface="맑은 고딕"/>
              </a:rPr>
              <a:t>로직(Cookie)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467294"/>
            <a:ext cx="1018413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카카오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35">
                <a:solidFill>
                  <a:srgbClr val="004BC7"/>
                </a:solidFill>
                <a:latin typeface="맑은 고딕"/>
                <a:cs typeface="맑은 고딕"/>
              </a:rPr>
              <a:t>API을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소셜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회원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65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85">
                <a:solidFill>
                  <a:srgbClr val="004BC7"/>
                </a:solidFill>
                <a:latin typeface="맑은 고딕"/>
                <a:cs typeface="맑은 고딕"/>
              </a:rPr>
              <a:t>Cookie를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사용한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정보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저장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조회수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로직에서의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70">
                <a:solidFill>
                  <a:srgbClr val="004BC7"/>
                </a:solidFill>
                <a:latin typeface="맑은 고딕"/>
                <a:cs typeface="맑은 고딕"/>
              </a:rPr>
              <a:t>Cookie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70">
                <a:solidFill>
                  <a:srgbClr val="004BC7"/>
                </a:solidFill>
                <a:latin typeface="맑은 고딕"/>
                <a:cs typeface="맑은 고딕"/>
              </a:rPr>
              <a:t>사용으로,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조회수의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중복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방지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 marL="12700" marR="3030855">
              <a:lnSpc>
                <a:spcPct val="229999"/>
              </a:lnSpc>
            </a:pP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전화번호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이메일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인증을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본인인증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추가. 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회원가입시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입력한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이름과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전화번호를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통해,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팝업창을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생성하여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아이디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비밀번호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찾기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구현.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dirty="0" sz="6500" spc="-1295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6500" spc="-10" b="1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1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 h="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41412" y="2104086"/>
            <a:ext cx="5619749" cy="6435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6000" y="1971866"/>
            <a:ext cx="54362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5" b="1">
                <a:solidFill>
                  <a:srgbClr val="004BC7"/>
                </a:solidFill>
                <a:latin typeface="맑은 고딕"/>
                <a:cs typeface="맑은 고딕"/>
              </a:rPr>
              <a:t>중고품</a:t>
            </a:r>
            <a:r>
              <a:rPr dirty="0" sz="4000" spc="-77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dirty="0" sz="4000" spc="-77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75" b="1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4000" spc="-77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dirty="0" sz="4000" spc="-770" b="1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4000" spc="-5" b="1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410107"/>
            <a:ext cx="9269730" cy="440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146425">
              <a:lnSpc>
                <a:spcPct val="114999"/>
              </a:lnSpc>
              <a:spcBef>
                <a:spcPts val="100"/>
              </a:spcBef>
            </a:pP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기본적인</a:t>
            </a:r>
            <a:r>
              <a:rPr dirty="0" sz="2500" spc="-40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메인</a:t>
            </a:r>
            <a:r>
              <a:rPr dirty="0" sz="2500" spc="-40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페이지의</a:t>
            </a:r>
            <a:r>
              <a:rPr dirty="0" sz="2500" spc="-40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페이징</a:t>
            </a:r>
            <a:r>
              <a:rPr dirty="0" sz="2500" spc="-40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처리와</a:t>
            </a:r>
            <a:r>
              <a:rPr dirty="0" sz="2500" spc="-40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45">
                <a:solidFill>
                  <a:srgbClr val="004BC7"/>
                </a:solidFill>
                <a:latin typeface="맑은 고딕"/>
                <a:cs typeface="맑은 고딕"/>
              </a:rPr>
              <a:t>더불어, 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카테고리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검색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85">
                <a:solidFill>
                  <a:srgbClr val="004BC7"/>
                </a:solidFill>
                <a:latin typeface="맑은 고딕"/>
                <a:cs typeface="맑은 고딕"/>
              </a:rPr>
              <a:t>추가하였음.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그에따른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카테고리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검색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시의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자연스러운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페이징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처리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5715">
              <a:lnSpc>
                <a:spcPct val="114999"/>
              </a:lnSpc>
            </a:pPr>
            <a:r>
              <a:rPr dirty="0" sz="2500" spc="-25">
                <a:solidFill>
                  <a:srgbClr val="004BC7"/>
                </a:solidFill>
                <a:latin typeface="맑은 고딕"/>
                <a:cs typeface="맑은 고딕"/>
              </a:rPr>
              <a:t>ajax를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사용하여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리스트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상세보기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5">
                <a:solidFill>
                  <a:srgbClr val="004BC7"/>
                </a:solidFill>
                <a:latin typeface="맑은 고딕"/>
                <a:cs typeface="맑은 고딕"/>
              </a:rPr>
              <a:t>페이지에서의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좋아요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5">
                <a:solidFill>
                  <a:srgbClr val="004BC7"/>
                </a:solidFill>
                <a:latin typeface="맑은 고딕"/>
                <a:cs typeface="맑은 고딕"/>
              </a:rPr>
              <a:t>통해,  </a:t>
            </a:r>
            <a:r>
              <a:rPr dirty="0" sz="2500" spc="-155">
                <a:solidFill>
                  <a:srgbClr val="004BC7"/>
                </a:solidFill>
                <a:latin typeface="맑은 고딕"/>
                <a:cs typeface="맑은 고딕"/>
              </a:rPr>
              <a:t>마이페이지에서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좋아요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눌러둔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품목을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45">
                <a:solidFill>
                  <a:srgbClr val="004BC7"/>
                </a:solidFill>
                <a:latin typeface="맑은 고딕"/>
                <a:cs typeface="맑은 고딕"/>
              </a:rPr>
              <a:t>가능함.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81915" marR="478790" indent="-69850">
              <a:lnSpc>
                <a:spcPct val="114999"/>
              </a:lnSpc>
            </a:pP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물품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구매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희망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65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완료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65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최고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45">
                <a:solidFill>
                  <a:srgbClr val="004BC7"/>
                </a:solidFill>
                <a:latin typeface="맑은 고딕"/>
                <a:cs typeface="맑은 고딕"/>
              </a:rPr>
              <a:t>경매가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갱신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00">
                <a:solidFill>
                  <a:srgbClr val="004BC7"/>
                </a:solidFill>
                <a:latin typeface="맑은 고딕"/>
                <a:cs typeface="맑은 고딕"/>
              </a:rPr>
              <a:t>시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등의</a:t>
            </a:r>
            <a:r>
              <a:rPr dirty="0" sz="2500" spc="-395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상황에서  쪽지기능을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35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150">
                <a:solidFill>
                  <a:srgbClr val="004BC7"/>
                </a:solidFill>
                <a:latin typeface="맑은 고딕"/>
                <a:cs typeface="맑은 고딕"/>
              </a:rPr>
              <a:t>진행상황을</a:t>
            </a:r>
            <a:r>
              <a:rPr dirty="0" sz="2500" spc="-40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dirty="0" sz="2500" spc="-45">
                <a:solidFill>
                  <a:srgbClr val="004BC7"/>
                </a:solidFill>
                <a:latin typeface="맑은 고딕"/>
                <a:cs typeface="맑은 고딕"/>
              </a:rPr>
              <a:t>전달함.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2023-02-23T01:10:12.000</dcterms:created>
  <dc:creator>임장순 (나도모름)</dc:creator>
  <cp:keywords>DAFbDxsTUNU,BAFVCaOpgMc</cp:keywords>
  <cp:lastModifiedBy>user</cp:lastModifiedBy>
  <dcterms:modified xsi:type="dcterms:W3CDTF">2023-02-23T01:10:29.910</dcterms:modified>
  <cp:revision>1</cp:revision>
  <dc:title>파란색 테마 브랜딩전략 프레젠테이션</dc:title>
  <cp:version>1000.0000.01</cp:version>
</cp:coreProperties>
</file>